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72" r:id="rId3"/>
    <p:sldId id="260" r:id="rId4"/>
    <p:sldId id="274" r:id="rId5"/>
    <p:sldId id="275" r:id="rId6"/>
    <p:sldId id="276" r:id="rId7"/>
    <p:sldId id="277" r:id="rId8"/>
    <p:sldId id="258" r:id="rId9"/>
    <p:sldId id="259" r:id="rId10"/>
    <p:sldId id="257" r:id="rId11"/>
    <p:sldId id="278" r:id="rId12"/>
    <p:sldId id="279" r:id="rId13"/>
    <p:sldId id="280" r:id="rId14"/>
    <p:sldId id="261" r:id="rId15"/>
    <p:sldId id="262" r:id="rId16"/>
    <p:sldId id="264" r:id="rId17"/>
    <p:sldId id="263" r:id="rId18"/>
    <p:sldId id="265" r:id="rId19"/>
    <p:sldId id="266" r:id="rId20"/>
    <p:sldId id="267" r:id="rId21"/>
    <p:sldId id="268" r:id="rId22"/>
    <p:sldId id="269" r:id="rId23"/>
    <p:sldId id="270" r:id="rId24"/>
    <p:sldId id="273" r:id="rId25"/>
    <p:sldId id="27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Лист1!$A$2:$A$8</c:f>
              <c:strCache>
                <c:ptCount val="7"/>
                <c:pt idx="0">
                  <c:v>Торт</c:v>
                </c:pt>
                <c:pt idx="1">
                  <c:v>пироженое</c:v>
                </c:pt>
                <c:pt idx="2">
                  <c:v>мороженое</c:v>
                </c:pt>
                <c:pt idx="3">
                  <c:v>шоколад</c:v>
                </c:pt>
                <c:pt idx="4">
                  <c:v>конфеты</c:v>
                </c:pt>
                <c:pt idx="5">
                  <c:v>рулет</c:v>
                </c:pt>
                <c:pt idx="6">
                  <c:v>блины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0.8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86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0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8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91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7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3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1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142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1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69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93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54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17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82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5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89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333B3D-2BE9-48D7-B341-AE17F25B7F2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9F5D18-D17D-49BE-BC6D-B049EFE8F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3170" y="813647"/>
            <a:ext cx="68854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МКОУ «Вторая Сторожевская СОШ»</a:t>
            </a:r>
          </a:p>
          <a:p>
            <a:pPr algn="ctr"/>
            <a:r>
              <a:rPr lang="ru-RU" sz="2000" dirty="0">
                <a:solidFill>
                  <a:schemeClr val="accent1"/>
                </a:solidFill>
                <a:ea typeface="Batang" panose="02030600000101010101" pitchFamily="18" charset="-127"/>
              </a:rPr>
              <a:t>Лискинского муниципального района Воронежской </a:t>
            </a:r>
            <a:r>
              <a:rPr lang="ru-RU" sz="2000" dirty="0" smtClean="0">
                <a:solidFill>
                  <a:schemeClr val="accent1"/>
                </a:solidFill>
                <a:ea typeface="Batang" panose="02030600000101010101" pitchFamily="18" charset="-127"/>
              </a:rPr>
              <a:t>области</a:t>
            </a:r>
            <a:endParaRPr lang="ru-RU" sz="2000" dirty="0">
              <a:solidFill>
                <a:schemeClr val="accent1"/>
              </a:solidFill>
              <a:ea typeface="Batang" panose="02030600000101010101" pitchFamily="18" charset="-127"/>
            </a:endParaRPr>
          </a:p>
          <a:p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9251" y="1467672"/>
            <a:ext cx="79093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+mj-lt"/>
                <a:ea typeface="Batang" panose="02030600000101010101" pitchFamily="18" charset="-127"/>
              </a:rPr>
              <a:t>Исследовательская работа </a:t>
            </a:r>
          </a:p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+mj-lt"/>
                <a:ea typeface="Batang" panose="02030600000101010101" pitchFamily="18" charset="-127"/>
              </a:rPr>
              <a:t>по русскому языку на тему «Этимология названий сладких блюд»</a:t>
            </a:r>
            <a:endParaRPr lang="ru-RU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7569" y="3709177"/>
            <a:ext cx="3587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Выполнила: </a:t>
            </a:r>
            <a:r>
              <a:rPr lang="ru-RU" dirty="0" smtClean="0">
                <a:solidFill>
                  <a:schemeClr val="accent1"/>
                </a:solidFill>
              </a:rPr>
              <a:t>ученица 6 класса Савченко Яна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Научный руководитель: </a:t>
            </a:r>
            <a:r>
              <a:rPr lang="ru-RU" dirty="0" smtClean="0">
                <a:solidFill>
                  <a:schemeClr val="accent1"/>
                </a:solidFill>
              </a:rPr>
              <a:t>учитель русского языка и литературы Гончарова Елена Константиновна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3015" y="5099539"/>
            <a:ext cx="2461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с</a:t>
            </a:r>
            <a:r>
              <a:rPr lang="ru-RU" dirty="0" smtClean="0">
                <a:solidFill>
                  <a:schemeClr val="accent1"/>
                </a:solidFill>
              </a:rPr>
              <a:t>. Сторожевое 2-е</a:t>
            </a:r>
          </a:p>
          <a:p>
            <a:pPr algn="ctr"/>
            <a:endParaRPr lang="ru-RU" dirty="0">
              <a:solidFill>
                <a:schemeClr val="accent1"/>
              </a:solidFill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2016 год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46" y="3791385"/>
            <a:ext cx="3033581" cy="21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17" y="773723"/>
            <a:ext cx="3997188" cy="50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0738" y="1863969"/>
            <a:ext cx="1793631" cy="2473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33138" y="2016369"/>
            <a:ext cx="1793631" cy="2473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0959" y="1216406"/>
            <a:ext cx="2482179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Самый высокий торт в мире </a:t>
            </a:r>
            <a:r>
              <a:rPr lang="ru-RU" sz="2000" dirty="0" smtClean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был испечён в США и возвышался над столом больше, чем на 30 метров, состоял торт из 100 ярусов. </a:t>
            </a:r>
          </a:p>
          <a:p>
            <a:pPr>
              <a:spcAft>
                <a:spcPts val="750"/>
              </a:spcAft>
            </a:pPr>
            <a:r>
              <a:rPr lang="ru-RU" sz="2000" dirty="0" smtClean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Также в США был приготовлен и </a:t>
            </a:r>
            <a:r>
              <a:rPr lang="ru-RU" sz="2000" b="1" dirty="0" smtClean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самый тяжелый торт</a:t>
            </a:r>
            <a:r>
              <a:rPr lang="ru-RU" sz="2000" dirty="0" smtClean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весил он более 50 тонн</a:t>
            </a:r>
            <a:r>
              <a:rPr lang="ru-RU" sz="2000" dirty="0">
                <a:solidFill>
                  <a:schemeClr val="accent1"/>
                </a:solidFill>
                <a:ea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894" y="773722"/>
            <a:ext cx="4183337" cy="50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519" y="859808"/>
            <a:ext cx="715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Мороженое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902" y="4015498"/>
            <a:ext cx="3076575" cy="2047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187" y="4124680"/>
            <a:ext cx="3276600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243" y="4015498"/>
            <a:ext cx="2647950" cy="2047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155" y="1690805"/>
            <a:ext cx="104418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Мороженое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 — исконно русское 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слово— это замороженная 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сладкая масса из молочных продуктов с различными добавками (по толковому словарю Ожегова).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Происходит от глагола «морозить», от существительного «мороз» (по словарю Фасмера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).</a:t>
            </a:r>
            <a:endParaRPr lang="ru-RU" sz="2200" dirty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42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938" y="696037"/>
            <a:ext cx="7724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Шоколад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0658" y="1527034"/>
            <a:ext cx="10810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Шокола́д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 — заимствованное слово ––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это кондитерское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изделие, полученное переработкой бобов какао с сахаром  (по Большому Энциклопедическому словарю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).</a:t>
            </a:r>
            <a:endParaRPr lang="ru-RU" sz="2400" dirty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79" y="3891131"/>
            <a:ext cx="3429800" cy="2143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640" y="3795377"/>
            <a:ext cx="3230119" cy="2143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58" y="3818610"/>
            <a:ext cx="2799785" cy="21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0091" y="859808"/>
            <a:ext cx="9733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Слово «шоколад» происходит от «</a:t>
            </a:r>
            <a:r>
              <a:rPr lang="ru-RU" sz="2400" dirty="0" err="1">
                <a:solidFill>
                  <a:schemeClr val="accent1"/>
                </a:solidFill>
              </a:rPr>
              <a:t>чоколатль</a:t>
            </a:r>
            <a:r>
              <a:rPr lang="ru-RU" sz="2400" dirty="0">
                <a:solidFill>
                  <a:schemeClr val="accent1"/>
                </a:solidFill>
              </a:rPr>
              <a:t>», названия напитка из какао-бобов. На языке ацтеков «</a:t>
            </a:r>
            <a:r>
              <a:rPr lang="ru-RU" sz="2400" dirty="0" err="1">
                <a:solidFill>
                  <a:schemeClr val="accent1"/>
                </a:solidFill>
              </a:rPr>
              <a:t>чоколли</a:t>
            </a:r>
            <a:r>
              <a:rPr lang="ru-RU" sz="2400" dirty="0">
                <a:solidFill>
                  <a:schemeClr val="accent1"/>
                </a:solidFill>
              </a:rPr>
              <a:t>» означает «горечь», а «</a:t>
            </a:r>
            <a:r>
              <a:rPr lang="ru-RU" sz="2400" dirty="0" err="1">
                <a:solidFill>
                  <a:schemeClr val="accent1"/>
                </a:solidFill>
              </a:rPr>
              <a:t>атль</a:t>
            </a:r>
            <a:r>
              <a:rPr lang="ru-RU" sz="2400" dirty="0">
                <a:solidFill>
                  <a:schemeClr val="accent1"/>
                </a:solidFill>
              </a:rPr>
              <a:t>» обозначает воду, используемую для приготовления шоколадного напитка.</a:t>
            </a:r>
            <a:br>
              <a:rPr lang="ru-RU" sz="2400" dirty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Современный </a:t>
            </a:r>
            <a:r>
              <a:rPr lang="ru-RU" sz="2400" dirty="0" err="1">
                <a:solidFill>
                  <a:schemeClr val="accent1"/>
                </a:solidFill>
              </a:rPr>
              <a:t>чоколатль</a:t>
            </a:r>
            <a:r>
              <a:rPr lang="ru-RU" sz="2400" dirty="0">
                <a:solidFill>
                  <a:schemeClr val="accent1"/>
                </a:solidFill>
              </a:rPr>
              <a:t> включает в себя: какао-порошок, молоко, сахар, корицу, острый </a:t>
            </a:r>
            <a:r>
              <a:rPr lang="ru-RU" sz="2400" dirty="0" smtClean="0">
                <a:solidFill>
                  <a:schemeClr val="accent1"/>
                </a:solidFill>
              </a:rPr>
              <a:t>перец </a:t>
            </a:r>
            <a:r>
              <a:rPr lang="ru-RU" sz="2400" dirty="0">
                <a:solidFill>
                  <a:schemeClr val="accent1"/>
                </a:solidFill>
              </a:rPr>
              <a:t>и иногда ваниль.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580" y="3848670"/>
            <a:ext cx="3034353" cy="2384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26" y="3848669"/>
            <a:ext cx="3507074" cy="2384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955" y="3848669"/>
            <a:ext cx="3652414" cy="23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94" y="2859333"/>
            <a:ext cx="3064360" cy="32472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523" y="2859333"/>
            <a:ext cx="3481753" cy="3257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245" y="2878016"/>
            <a:ext cx="3317630" cy="32286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5626" y="1694079"/>
            <a:ext cx="99994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4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Пастила - это исконно русский продукт, родиной которого является город Коломна. В этом городе есть даже музей </a:t>
            </a:r>
            <a:r>
              <a:rPr lang="ru-RU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пастилы. Её изготавливали 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на Руси ещё в XIV веке.</a:t>
            </a:r>
            <a:endParaRPr lang="ru-RU" sz="24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0060" y="770749"/>
            <a:ext cx="21643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Пастила</a:t>
            </a:r>
            <a:endParaRPr lang="ru-RU" sz="4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94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95" y="3273613"/>
            <a:ext cx="3464167" cy="2640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995" y="3570407"/>
            <a:ext cx="3464167" cy="2598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295" y="3570407"/>
            <a:ext cx="3464167" cy="25981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9433" y="1040490"/>
            <a:ext cx="10565290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400"/>
              </a:lnSpc>
              <a:spcAft>
                <a:spcPts val="2020"/>
              </a:spcAft>
            </a:pP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По поводу названия этого блюда складывается много версий. Оказывается, что   в 19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вeкe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слoвo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писалoсь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с буквой  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«o» — «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пoстила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»,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тo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eсть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прoисхoдит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oт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глагoлoв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пoстeлить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расстeлить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». </a:t>
            </a:r>
            <a:r>
              <a:rPr lang="ru-RU" sz="2400" dirty="0" err="1" smtClean="0">
                <a:solidFill>
                  <a:schemeClr val="accent1"/>
                </a:solidFill>
                <a:ea typeface="Times New Roman" panose="02020603050405020304" pitchFamily="18" charset="0"/>
              </a:rPr>
              <a:t>Однакo</a:t>
            </a:r>
            <a:r>
              <a:rPr lang="ru-RU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eсли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заглянуть в </a:t>
            </a:r>
            <a:r>
              <a:rPr lang="ru-RU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другой </a:t>
            </a:r>
            <a:r>
              <a:rPr lang="ru-RU" sz="2400" dirty="0" err="1" smtClean="0">
                <a:solidFill>
                  <a:schemeClr val="accent1"/>
                </a:solidFill>
                <a:ea typeface="Times New Roman" panose="02020603050405020304" pitchFamily="18" charset="0"/>
              </a:rPr>
              <a:t>истoчник</a:t>
            </a:r>
            <a:r>
              <a:rPr lang="ru-RU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тo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там находится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инoe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oбъяснeниe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Слoвo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считаeтся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заимствoванным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Истoчниками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мoгли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стать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итальянскoe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слoвo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pastello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кружoк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сухoгo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фруктoвoгo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сoка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» или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итальянскoe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слoвo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pastiglia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«шарик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тeста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лeпeшка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». </a:t>
            </a:r>
            <a:endParaRPr lang="ru-RU" sz="24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86" y="738554"/>
            <a:ext cx="4173416" cy="2719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86" y="3519852"/>
            <a:ext cx="4173416" cy="26083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69168" y="1739723"/>
            <a:ext cx="5732585" cy="407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Тирамису – изысканный десерт итальянского происхождения</a:t>
            </a:r>
            <a:r>
              <a:rPr lang="ru-RU" sz="24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переводе с итальянского «</a:t>
            </a:r>
            <a:r>
              <a:rPr lang="ru-RU" sz="2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тирамису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– «вознеси меня», или «поднимай вверх». </a:t>
            </a:r>
            <a:endParaRPr lang="ru-RU" sz="2400" dirty="0" smtClean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Такое 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название может означать эмоциональный подъем, улучшение настроения.</a:t>
            </a:r>
          </a:p>
          <a:p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Есть также предположение и о том, что название св</a:t>
            </a:r>
            <a:r>
              <a:rPr lang="ru-RU" dirty="0">
                <a:solidFill>
                  <a:schemeClr val="accent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язано с высокой калорийностью блюда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9564" y="738554"/>
            <a:ext cx="25498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Тирамису</a:t>
            </a:r>
            <a:endParaRPr lang="ru-RU" sz="4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9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1" y="3153508"/>
            <a:ext cx="3634153" cy="3064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861" y="3222792"/>
            <a:ext cx="3012123" cy="2925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01" y="3156648"/>
            <a:ext cx="2874472" cy="30613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4060" y="818724"/>
            <a:ext cx="107266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 истории </a:t>
            </a:r>
            <a:r>
              <a:rPr lang="ru-RU" sz="2400" dirty="0" err="1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тирамису</a:t>
            </a:r>
            <a:r>
              <a:rPr lang="ru-RU" sz="24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повествуют несколько красивых легенд.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В одной из них упоминается имя тосканского герцога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</a:rPr>
              <a:t>. Считается, что именно для него был создан этот десерт. Однако документальных подтверждений этому не сохранилось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</a:rPr>
              <a:t> Настоящая история этого кондитерского изделия начинается в 60-х либо 70-х годах XX века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</a:rPr>
              <a:t> что позволяет считать его относительно современным изобретением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b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</a:rPr>
            </a:b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85" y="3126822"/>
            <a:ext cx="4286250" cy="3086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85" y="702480"/>
            <a:ext cx="4286250" cy="26963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17880" y="169062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Самая распространенная </a:t>
            </a:r>
            <a:r>
              <a:rPr lang="ru-RU" sz="2400" dirty="0" smtClean="0">
                <a:solidFill>
                  <a:schemeClr val="accent1"/>
                </a:solidFill>
              </a:rPr>
              <a:t>версия говорит о том, что слово "блин</a:t>
            </a:r>
            <a:r>
              <a:rPr lang="ru-RU" sz="2400" dirty="0">
                <a:solidFill>
                  <a:schemeClr val="accent1"/>
                </a:solidFill>
              </a:rPr>
              <a:t>" </a:t>
            </a:r>
            <a:r>
              <a:rPr lang="ru-RU" sz="2400" dirty="0" smtClean="0">
                <a:solidFill>
                  <a:schemeClr val="accent1"/>
                </a:solidFill>
              </a:rPr>
              <a:t>произошло </a:t>
            </a:r>
            <a:r>
              <a:rPr lang="ru-RU" sz="2400" dirty="0">
                <a:solidFill>
                  <a:schemeClr val="accent1"/>
                </a:solidFill>
              </a:rPr>
              <a:t>от древне-русского "</a:t>
            </a:r>
            <a:r>
              <a:rPr lang="ru-RU" sz="2400" dirty="0" err="1">
                <a:solidFill>
                  <a:schemeClr val="accent1"/>
                </a:solidFill>
              </a:rPr>
              <a:t>млин</a:t>
            </a:r>
            <a:r>
              <a:rPr lang="ru-RU" sz="2400" dirty="0">
                <a:solidFill>
                  <a:schemeClr val="accent1"/>
                </a:solidFill>
              </a:rPr>
              <a:t>" (от глагол "молоть"). Однако, непонятно, каким образом звук "м" перешел в звук "б". </a:t>
            </a:r>
          </a:p>
          <a:p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dirty="0" smtClean="0">
                <a:solidFill>
                  <a:schemeClr val="accent1"/>
                </a:solidFill>
              </a:rPr>
              <a:t>Вторая </a:t>
            </a:r>
            <a:r>
              <a:rPr lang="ru-RU" sz="2400" dirty="0">
                <a:solidFill>
                  <a:schemeClr val="accent1"/>
                </a:solidFill>
              </a:rPr>
              <a:t>версия связывает "блин" с нецензурным словом, ведь оно обозначало "ложь", "обман", "</a:t>
            </a:r>
            <a:r>
              <a:rPr lang="ru-RU" sz="2400" dirty="0" smtClean="0">
                <a:solidFill>
                  <a:schemeClr val="accent1"/>
                </a:solidFill>
              </a:rPr>
              <a:t>заблуждение».</a:t>
            </a:r>
            <a:endParaRPr lang="ru-RU" sz="2400" b="0" i="0" dirty="0">
              <a:solidFill>
                <a:schemeClr val="accent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0107" y="782515"/>
            <a:ext cx="18197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Блины</a:t>
            </a:r>
            <a:endParaRPr lang="ru-RU" sz="4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6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4692" y="895443"/>
            <a:ext cx="6096000" cy="28410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Некоторые русские историки считают, что дрожжевые блины появились на Руси </a:t>
            </a:r>
            <a:r>
              <a:rPr lang="ru-RU" sz="24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языческие 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времена, примерно в 1005-1006 годах. По одной из версий, однажды, разогревая овсяный кисель, хозяйка зазевалась, кисель поджарился и подрумянился, и получился первый блин.</a:t>
            </a:r>
            <a:endParaRPr lang="ru-RU" sz="24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9" y="727307"/>
            <a:ext cx="4108039" cy="284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8" y="3736477"/>
            <a:ext cx="4108039" cy="2421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718776"/>
            <a:ext cx="4513384" cy="24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230" y="992788"/>
            <a:ext cx="109727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                             </a:t>
            </a:r>
            <a:r>
              <a:rPr lang="ru-RU" sz="2200" b="1" dirty="0" smtClean="0">
                <a:solidFill>
                  <a:schemeClr val="accent1"/>
                </a:solidFill>
              </a:rPr>
              <a:t>Объектом исследования </a:t>
            </a:r>
            <a:r>
              <a:rPr lang="ru-RU" sz="2200" dirty="0" smtClean="0">
                <a:solidFill>
                  <a:schemeClr val="accent1"/>
                </a:solidFill>
              </a:rPr>
              <a:t>является семантика названий сладких блюд.</a:t>
            </a:r>
          </a:p>
          <a:p>
            <a:pPr algn="ctr"/>
            <a:r>
              <a:rPr lang="ru-RU" sz="2200" b="1" dirty="0" smtClean="0">
                <a:solidFill>
                  <a:schemeClr val="accent1"/>
                </a:solidFill>
              </a:rPr>
              <a:t>Цели и задачи проекта:</a:t>
            </a:r>
          </a:p>
          <a:p>
            <a:r>
              <a:rPr lang="ru-RU" sz="2200" dirty="0" smtClean="0">
                <a:solidFill>
                  <a:schemeClr val="accent1"/>
                </a:solidFill>
              </a:rPr>
              <a:t>1. Выяснить происхождение названий сладких блюд в русском языке.</a:t>
            </a:r>
          </a:p>
          <a:p>
            <a:r>
              <a:rPr lang="ru-RU" sz="2200" dirty="0" smtClean="0">
                <a:solidFill>
                  <a:schemeClr val="accent1"/>
                </a:solidFill>
              </a:rPr>
              <a:t>2. Узнать значения названий этих блюд.</a:t>
            </a:r>
          </a:p>
          <a:p>
            <a:r>
              <a:rPr lang="ru-RU" sz="2200" dirty="0" smtClean="0">
                <a:solidFill>
                  <a:schemeClr val="accent1"/>
                </a:solidFill>
              </a:rPr>
              <a:t>3. Провести анкетирование среди учащихся 5-8 классов.</a:t>
            </a:r>
          </a:p>
          <a:p>
            <a:r>
              <a:rPr lang="ru-RU" sz="2200" dirty="0">
                <a:solidFill>
                  <a:schemeClr val="accent1"/>
                </a:solidFill>
              </a:rPr>
              <a:t>4</a:t>
            </a:r>
            <a:r>
              <a:rPr lang="ru-RU" sz="2200" dirty="0" smtClean="0">
                <a:solidFill>
                  <a:schemeClr val="accent1"/>
                </a:solidFill>
              </a:rPr>
              <a:t>. Сделать выводы.</a:t>
            </a:r>
          </a:p>
          <a:p>
            <a:pPr algn="ctr"/>
            <a:r>
              <a:rPr lang="ru-RU" sz="2200" b="1" dirty="0" smtClean="0">
                <a:solidFill>
                  <a:schemeClr val="accent1"/>
                </a:solidFill>
              </a:rPr>
              <a:t>Актуальность исследования</a:t>
            </a:r>
          </a:p>
          <a:p>
            <a:r>
              <a:rPr lang="ru-RU" sz="2200" dirty="0" smtClean="0">
                <a:solidFill>
                  <a:schemeClr val="accent1"/>
                </a:solidFill>
              </a:rPr>
              <a:t>          Мы употребляем в пищу разные блюда с разными названиями, даже не зная, что они означают. Именно поэтому я решила выбрать такую тему для своего проекта. Ведь важно не только знать название блюда, но и  происхождение его названия.</a:t>
            </a:r>
          </a:p>
          <a:p>
            <a:r>
              <a:rPr lang="ru-RU" sz="2200" dirty="0" smtClean="0">
                <a:solidFill>
                  <a:schemeClr val="accent1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339" y="4391938"/>
            <a:ext cx="2538772" cy="19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772" y="3718046"/>
            <a:ext cx="3208460" cy="2342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02" y="3718046"/>
            <a:ext cx="3315299" cy="2342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772" y="1555133"/>
            <a:ext cx="3208460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02" y="1555132"/>
            <a:ext cx="3276600" cy="20478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02165" y="631803"/>
            <a:ext cx="3343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Мармелад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8220" y="1664391"/>
            <a:ext cx="39755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Мармелад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 — заимствованное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слово — это кулинарный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продукт, приготовленный из фруктов, варёных с сахаром с добавлением загустителя и вкусовых добавок (может считаться разновидностью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густого варенья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). 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000" dirty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В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англоговорящих странах слово  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marmalade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 означает только варенье из цитрусовых. </a:t>
            </a:r>
          </a:p>
        </p:txBody>
      </p:sp>
    </p:spTree>
    <p:extLst>
      <p:ext uri="{BB962C8B-B14F-4D97-AF65-F5344CB8AC3E}">
        <p14:creationId xmlns:p14="http://schemas.microsoft.com/office/powerpoint/2010/main" val="2696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146" y="4125200"/>
            <a:ext cx="2698643" cy="19526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244" y="4125200"/>
            <a:ext cx="2851672" cy="2511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53" y="3736939"/>
            <a:ext cx="3731221" cy="2235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52" y="674076"/>
            <a:ext cx="3741857" cy="26590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6244" y="790971"/>
            <a:ext cx="68099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25"/>
              </a:spcAft>
            </a:pP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Слово мармелад происходит от </a:t>
            </a:r>
            <a:r>
              <a:rPr lang="ru-RU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португальского </a:t>
            </a:r>
            <a:r>
              <a:rPr lang="ru-RU" sz="2400" dirty="0" err="1" smtClean="0">
                <a:solidFill>
                  <a:schemeClr val="accent1"/>
                </a:solidFill>
                <a:ea typeface="Times New Roman" panose="02020603050405020304" pitchFamily="18" charset="0"/>
              </a:rPr>
              <a:t>marmelada</a:t>
            </a:r>
            <a:r>
              <a:rPr lang="ru-RU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. Означает оно исключительно варенье из айвы, то есть айвовый мармелад. Ну а в мире это лакомство стало известно благодаря английскому густому варенью из апельсинов, которое назвали мармеладом. А в Германии не только студнеобразные конфеты, но и любое варенье называют </a:t>
            </a:r>
            <a:r>
              <a:rPr lang="ru-RU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мармеладом.</a:t>
            </a:r>
            <a:endParaRPr lang="ru-RU" sz="24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08" y="3587571"/>
            <a:ext cx="4193130" cy="24831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08" y="693513"/>
            <a:ext cx="4193130" cy="27998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14991" y="575526"/>
            <a:ext cx="194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Эклер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0215" y="133115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Продолговатые заварные пирожные с кремом внутри и густой глазурью сверху элегантно именуются по-французски эклерами. Воздушный десерт словно создан специально для искушения, при его виде непроизвольно возникает аппетит. </a:t>
            </a:r>
            <a:r>
              <a:rPr lang="ru-RU" sz="2400" dirty="0">
                <a:solidFill>
                  <a:srgbClr val="0033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924" y="3615461"/>
            <a:ext cx="4560276" cy="24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9" y="773182"/>
            <a:ext cx="6725265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Название «эклер» имеет французское происхождение и переводится как «молния», намек на тот блеск, который отражает блестящая поверхность пирожных. По легенде, придумал и воплотил в жизнь свою задумку по изготовлению эклера французский кондитер Мари-Антуан </a:t>
            </a:r>
            <a:r>
              <a:rPr lang="ru-RU" sz="24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Карем.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разных странах эклерами именуются не только заварные закусочные или десертные пирожные. К примеру, в США продолговатые пончики, называются эклерами. Немецкие имена заварного пирожного и вовсе любопытны – «заячья лапа», «кофейный брусок». </a:t>
            </a:r>
            <a:endParaRPr lang="ru-RU" sz="24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70" y="615761"/>
            <a:ext cx="3391318" cy="27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21" y="3739662"/>
            <a:ext cx="3382889" cy="24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613" y="1301262"/>
            <a:ext cx="100289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Вывод:</a:t>
            </a:r>
          </a:p>
          <a:p>
            <a:pPr algn="just"/>
            <a:r>
              <a:rPr lang="ru-RU" sz="2800" dirty="0" smtClean="0">
                <a:solidFill>
                  <a:schemeClr val="accent1"/>
                </a:solidFill>
              </a:rPr>
              <a:t>Во время поиска информации я узнала много нового и интересного, прочитала историю происхождения названий многих известных сладких блюд, таких как торт, пастила, эклер и многие другие, а также узнала о предпочтениях друзей.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033" y="3823554"/>
            <a:ext cx="27908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8383" y="2779765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653" y="3665706"/>
            <a:ext cx="2719532" cy="25424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653" y="628102"/>
            <a:ext cx="2719532" cy="2254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411" y="3763013"/>
            <a:ext cx="3381696" cy="2445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411" y="628102"/>
            <a:ext cx="3381696" cy="2254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43" y="3763012"/>
            <a:ext cx="3056409" cy="2445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43" y="628102"/>
            <a:ext cx="3007894" cy="22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46" y="2637691"/>
            <a:ext cx="3552093" cy="3552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139" y="2631833"/>
            <a:ext cx="3557952" cy="3557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092" y="2627922"/>
            <a:ext cx="3561862" cy="35618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3046" y="852308"/>
            <a:ext cx="11091922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Десерт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– сладкое блюдо, подаваемое в конце обеда. Слово было заимствовано </a:t>
            </a:r>
            <a:r>
              <a:rPr lang="ru-RU" sz="24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французского </a:t>
            </a:r>
            <a:r>
              <a:rPr lang="ru-RU" sz="24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языка, 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переводе означает </a:t>
            </a:r>
            <a:r>
              <a:rPr lang="ru-RU" sz="24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«убирать 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 </a:t>
            </a:r>
            <a:r>
              <a:rPr lang="ru-RU" sz="24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стола».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 десертом принято </a:t>
            </a:r>
            <a:r>
              <a:rPr lang="ru-RU" sz="24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считать торты, пироги, 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мороженое и многие другие сладости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54663871"/>
              </p:ext>
            </p:extLst>
          </p:nvPr>
        </p:nvGraphicFramePr>
        <p:xfrm>
          <a:off x="2593075" y="2198131"/>
          <a:ext cx="7048310" cy="381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5341" y="750627"/>
            <a:ext cx="1014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Анкета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                                 1. Любите ли вы сладкие блюда?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3109" y="2300069"/>
            <a:ext cx="395785" cy="2456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03108" y="2668964"/>
            <a:ext cx="395785" cy="2456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45341" y="2284641"/>
            <a:ext cx="129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-да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 нет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982639"/>
            <a:ext cx="1098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2. Назовите ваши любимые сладости.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71021282"/>
              </p:ext>
            </p:extLst>
          </p:nvPr>
        </p:nvGraphicFramePr>
        <p:xfrm>
          <a:off x="2797791" y="2088108"/>
          <a:ext cx="6447808" cy="414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5217" y="2300069"/>
            <a:ext cx="395785" cy="2456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5217" y="2607565"/>
            <a:ext cx="395785" cy="245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5217" y="2915061"/>
            <a:ext cx="395785" cy="2456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05217" y="3222557"/>
            <a:ext cx="395785" cy="2456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39531" y="2899225"/>
            <a:ext cx="395785" cy="245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39531" y="2607565"/>
            <a:ext cx="395785" cy="245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39531" y="2300069"/>
            <a:ext cx="395785" cy="2456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37396" y="2238233"/>
            <a:ext cx="186064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1"/>
                </a:solidFill>
              </a:rPr>
              <a:t>- торт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  - </a:t>
            </a:r>
            <a:r>
              <a:rPr lang="ru-RU" sz="2000" b="1" dirty="0" smtClean="0">
                <a:solidFill>
                  <a:schemeClr val="accent1"/>
                </a:solidFill>
              </a:rPr>
              <a:t>мороженое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</a:rPr>
              <a:t> - пирожное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 smtClean="0">
                <a:solidFill>
                  <a:schemeClr val="accent1"/>
                </a:solidFill>
              </a:rPr>
              <a:t>  </a:t>
            </a:r>
            <a:r>
              <a:rPr lang="ru-RU" sz="2000" b="1" dirty="0">
                <a:solidFill>
                  <a:schemeClr val="accent1"/>
                </a:solidFill>
              </a:rPr>
              <a:t>-</a:t>
            </a:r>
            <a:r>
              <a:rPr lang="ru-RU" sz="2000" b="1" dirty="0" smtClean="0">
                <a:solidFill>
                  <a:schemeClr val="accent1"/>
                </a:solidFill>
              </a:rPr>
              <a:t>шоколад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b="1" dirty="0">
                <a:solidFill>
                  <a:schemeClr val="accent1"/>
                </a:solidFill>
              </a:rPr>
              <a:t> </a:t>
            </a:r>
          </a:p>
          <a:p>
            <a:r>
              <a:rPr lang="ru-RU" dirty="0" smtClean="0"/>
              <a:t>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730853" y="2238233"/>
            <a:ext cx="1801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1"/>
                </a:solidFill>
              </a:rPr>
              <a:t>конфеты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1"/>
                </a:solidFill>
              </a:rPr>
              <a:t>рулет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-    блины</a:t>
            </a:r>
          </a:p>
        </p:txBody>
      </p:sp>
    </p:spTree>
    <p:extLst>
      <p:ext uri="{BB962C8B-B14F-4D97-AF65-F5344CB8AC3E}">
        <p14:creationId xmlns:p14="http://schemas.microsoft.com/office/powerpoint/2010/main" val="12924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40401600"/>
              </p:ext>
            </p:extLst>
          </p:nvPr>
        </p:nvGraphicFramePr>
        <p:xfrm>
          <a:off x="2647666" y="1705970"/>
          <a:ext cx="7512334" cy="443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7321" y="1187356"/>
            <a:ext cx="812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3. Знаете ли вы, почему они так называются?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5217" y="2300069"/>
            <a:ext cx="395785" cy="2456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5217" y="2657186"/>
            <a:ext cx="395785" cy="2456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51127" y="2300069"/>
            <a:ext cx="121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 нет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 да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90611578"/>
              </p:ext>
            </p:extLst>
          </p:nvPr>
        </p:nvGraphicFramePr>
        <p:xfrm>
          <a:off x="2647666" y="1705970"/>
          <a:ext cx="7512334" cy="443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7230" y="996287"/>
            <a:ext cx="984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4. Хотели бы вы узнать, почему то или иное блюдо так называется?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5217" y="2657186"/>
            <a:ext cx="395785" cy="2456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5217" y="3000655"/>
            <a:ext cx="395785" cy="2456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64777" y="2657186"/>
            <a:ext cx="85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 да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 нет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60" y="1446006"/>
            <a:ext cx="3411413" cy="3055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513" y="1441941"/>
            <a:ext cx="3059721" cy="30597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074" y="1441942"/>
            <a:ext cx="3036280" cy="3059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2420" y="4678642"/>
            <a:ext cx="10811366" cy="1808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Торт празднику голова! Так, перефразировав известное выражение, можно вкратце охарактеризовать наше отношение к торту. Ведь, если задуматься, то и вправду, какое торжество или юбилей обходится без этого кулинарного шедевра? Сегодняшние кондитеры предлагают торты на любой вкус и цвет.</a:t>
            </a:r>
          </a:p>
          <a:p>
            <a:pPr fontAlgn="t">
              <a:lnSpc>
                <a:spcPct val="107000"/>
              </a:lnSpc>
              <a:spcAft>
                <a:spcPts val="1500"/>
              </a:spcAft>
            </a:pPr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077" y="565613"/>
            <a:ext cx="573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Торт празднику голова!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55" y="697524"/>
            <a:ext cx="2993414" cy="2993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009" y="697524"/>
            <a:ext cx="3490862" cy="2993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54" y="3854474"/>
            <a:ext cx="2993415" cy="23723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009" y="3854474"/>
            <a:ext cx="3490862" cy="23904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23072" y="740863"/>
            <a:ext cx="40410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Лингвисты считают, что само слово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торт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в переводе с итальянского означает нечто замысловатое, и связывают его с многочисленными украшениями торта из россыпи различных цветов и надписей. </a:t>
            </a:r>
            <a:endParaRPr lang="ru-RU" sz="1600" dirty="0" smtClean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Название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произошло от лат.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tortus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 –– закрученный.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Торт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— слоеное, круглое сладкое пирожное, десерт, разновидность пирога, состоящего из одного или нескольких коржей, пропитанных кремом или джемом. </a:t>
            </a:r>
            <a:endParaRPr lang="ru-RU" dirty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47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600</TotalTime>
  <Words>775</Words>
  <Application>Microsoft Office PowerPoint</Application>
  <PresentationFormat>Широкоэкранный</PresentationFormat>
  <Paragraphs>83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Batang</vt:lpstr>
      <vt:lpstr>Calibri</vt:lpstr>
      <vt:lpstr>Calibri Light</vt:lpstr>
      <vt:lpstr>Times New Roman</vt:lpstr>
      <vt:lpstr>Verdana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57</cp:revision>
  <dcterms:created xsi:type="dcterms:W3CDTF">2016-05-12T14:14:24Z</dcterms:created>
  <dcterms:modified xsi:type="dcterms:W3CDTF">2016-11-30T16:05:46Z</dcterms:modified>
</cp:coreProperties>
</file>